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84" r:id="rId6"/>
    <p:sldId id="288" r:id="rId7"/>
    <p:sldId id="277" r:id="rId8"/>
    <p:sldId id="279" r:id="rId9"/>
    <p:sldId id="280" r:id="rId10"/>
    <p:sldId id="275" r:id="rId11"/>
    <p:sldId id="265" r:id="rId12"/>
    <p:sldId id="286" r:id="rId13"/>
    <p:sldId id="276" r:id="rId14"/>
    <p:sldId id="287" r:id="rId15"/>
    <p:sldId id="274" r:id="rId16"/>
    <p:sldId id="278" r:id="rId17"/>
    <p:sldId id="289" r:id="rId18"/>
    <p:sldId id="281" r:id="rId19"/>
    <p:sldId id="282" r:id="rId20"/>
    <p:sldId id="283" r:id="rId21"/>
    <p:sldId id="260" r:id="rId22"/>
    <p:sldId id="261" r:id="rId23"/>
    <p:sldId id="263" r:id="rId24"/>
  </p:sldIdLst>
  <p:sldSz cx="14630400" cy="8229600"/>
  <p:notesSz cx="8229600" cy="14630400"/>
  <p:embeddedFontLst>
    <p:embeddedFont>
      <p:font typeface="Cambria Math" panose="02040503050406030204" pitchFamily="18" charset="0"/>
      <p:regular r:id="rId26"/>
    </p:embeddedFont>
    <p:embeddedFont>
      <p:font typeface="DengXian" panose="02010600030101010101" pitchFamily="2" charset="-122"/>
      <p:regular r:id="rId27"/>
      <p:bold r:id="rId28"/>
    </p:embeddedFont>
    <p:embeddedFont>
      <p:font typeface="Nunito Semi Bold" panose="020B0604020202020204" charset="-52"/>
      <p:regular r:id="rId29"/>
    </p:embeddedFont>
    <p:embeddedFont>
      <p:font typeface="PT Sans" panose="020B0503020203020204" pitchFamily="34" charset="-52"/>
      <p:regular r:id="rId30"/>
      <p:bold r:id="rId31"/>
      <p:italic r:id="rId32"/>
      <p:boldItalic r:id="rId3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амила Камила" initials="КК" lastIdx="1" clrIdx="0">
    <p:extLst>
      <p:ext uri="{19B8F6BF-5375-455C-9EA6-DF929625EA0E}">
        <p15:presenceInfo xmlns:p15="http://schemas.microsoft.com/office/powerpoint/2012/main" userId="7b26fa097de344c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F1FF"/>
    <a:srgbClr val="F3F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Стиль из темы 2 - акцент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085" autoAdjust="0"/>
    <p:restoredTop sz="94610"/>
  </p:normalViewPr>
  <p:slideViewPr>
    <p:cSldViewPr snapToGrid="0" snapToObjects="1">
      <p:cViewPr varScale="1">
        <p:scale>
          <a:sx n="37" d="100"/>
          <a:sy n="37" d="100"/>
        </p:scale>
        <p:origin x="30" y="2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2449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35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FBD38-D9B5-8C94-1620-F1E9ED888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AF415E-4992-3239-11D5-61C2DF134B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A07096-457D-87AF-3785-6C4F268E15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C081B-56EF-78B4-C497-01809DAD9D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072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343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1C83F-3553-70F7-2268-FA27606BB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874A17-5084-0508-CCB3-09F5FE1CD4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F8B5E6-CF54-23C0-8EA8-66054E07A2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4BCBA8-F973-6743-4825-2FEC57C61C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72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20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981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C90AE-41D4-4604-8B9E-B49528FBF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8D38D0-8649-71D6-E183-A11A5C9DAA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EAD3DF-D269-6264-B56C-3616550101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47949C-880C-734D-6318-F6E41E2DB1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356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129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82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11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86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B9C116-17C8-603D-8E87-7D1188FDC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522670-D13B-9021-3851-CCCEE21E19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C0EB45-B9C4-3EC5-540D-48CC477F9C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79A8C-DD9A-205E-D049-049E7D7330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027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992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58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418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991922"/>
            <a:ext cx="7858804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Запуск ракет на </a:t>
            </a:r>
            <a:r>
              <a:rPr lang="en-US" sz="48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орбиту</a:t>
            </a:r>
            <a:r>
              <a:rPr lang="en-US" sz="4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</a:t>
            </a:r>
            <a:r>
              <a:rPr lang="en-US" sz="48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из</a:t>
            </a:r>
            <a:r>
              <a:rPr lang="en-US" sz="4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</a:t>
            </a:r>
            <a:r>
              <a:rPr lang="en-US" sz="48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миссии</a:t>
            </a:r>
            <a:r>
              <a:rPr lang="en-US" sz="4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</a:t>
            </a:r>
            <a:r>
              <a:rPr lang="ru-RU" sz="4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«</a:t>
            </a:r>
            <a:r>
              <a:rPr lang="en-US" sz="4800" dirty="0" err="1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Союз-Аполлон</a:t>
            </a:r>
            <a:r>
              <a:rPr lang="ru-RU" sz="4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»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10058400" y="5099717"/>
            <a:ext cx="3626778" cy="1079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Команда: </a:t>
            </a:r>
            <a:r>
              <a:rPr lang="ru-RU" sz="2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«</a:t>
            </a:r>
            <a:r>
              <a:rPr lang="en-US" sz="2800" dirty="0" err="1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SpaceZ</a:t>
            </a:r>
            <a:r>
              <a:rPr lang="ru-RU" sz="2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»</a:t>
            </a:r>
          </a:p>
          <a:p>
            <a:pPr marL="0" indent="0">
              <a:lnSpc>
                <a:spcPts val="3750"/>
              </a:lnSpc>
              <a:buNone/>
            </a:pPr>
            <a:r>
              <a:rPr lang="ru-RU" sz="2800" dirty="0">
                <a:solidFill>
                  <a:srgbClr val="00002E"/>
                </a:solidFill>
                <a:latin typeface="PT Sans" pitchFamily="34" charset="0"/>
              </a:rPr>
              <a:t>Группа</a:t>
            </a:r>
            <a:r>
              <a:rPr lang="en-US" sz="2800" dirty="0">
                <a:solidFill>
                  <a:srgbClr val="00002E"/>
                </a:solidFill>
                <a:latin typeface="PT Sans" pitchFamily="34" charset="0"/>
              </a:rPr>
              <a:t>: </a:t>
            </a:r>
            <a:r>
              <a:rPr lang="ru-RU" sz="2800" dirty="0">
                <a:solidFill>
                  <a:srgbClr val="00002E"/>
                </a:solidFill>
                <a:latin typeface="PT Sans" pitchFamily="34" charset="0"/>
              </a:rPr>
              <a:t>М8О-103БВ-24</a:t>
            </a:r>
            <a:endParaRPr lang="en-US" sz="28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41E4038-C084-4FCD-A59F-1C00F99EAA9C}"/>
              </a:ext>
            </a:extLst>
          </p:cNvPr>
          <p:cNvSpPr/>
          <p:nvPr/>
        </p:nvSpPr>
        <p:spPr>
          <a:xfrm>
            <a:off x="12761406" y="7611251"/>
            <a:ext cx="1868993" cy="618349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6EE7B07-81E4-4199-AC82-B2012D07F522}"/>
              </a:ext>
            </a:extLst>
          </p:cNvPr>
          <p:cNvSpPr/>
          <p:nvPr/>
        </p:nvSpPr>
        <p:spPr>
          <a:xfrm>
            <a:off x="451245" y="697123"/>
            <a:ext cx="94564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8AA6906C-AA07-4E09-A8BD-F853A9EAC536}"/>
              </a:ext>
            </a:extLst>
          </p:cNvPr>
          <p:cNvSpPr/>
          <p:nvPr/>
        </p:nvSpPr>
        <p:spPr>
          <a:xfrm>
            <a:off x="4119646" y="551500"/>
            <a:ext cx="6391108" cy="352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3600" kern="100" dirty="0">
                <a:latin typeface="PT Sans" panose="020B0503020203020204" pitchFamily="34" charset="-52"/>
                <a:cs typeface="Times New Roman" panose="02020603050405020304" pitchFamily="18" charset="0"/>
              </a:rPr>
              <a:t>Фотография ракеты «Аполлон»</a:t>
            </a:r>
            <a:endParaRPr lang="en-US" sz="32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03CA950-75A6-4508-B97A-C71CE1055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3305" y="1093804"/>
            <a:ext cx="7397952" cy="674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608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6EE7B07-81E4-4199-AC82-B2012D07F522}"/>
              </a:ext>
            </a:extLst>
          </p:cNvPr>
          <p:cNvSpPr/>
          <p:nvPr/>
        </p:nvSpPr>
        <p:spPr>
          <a:xfrm>
            <a:off x="451245" y="697123"/>
            <a:ext cx="94564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C69C2276-2DED-4DBF-A0E6-AF2535DD33DA}"/>
              </a:ext>
            </a:extLst>
          </p:cNvPr>
          <p:cNvSpPr/>
          <p:nvPr/>
        </p:nvSpPr>
        <p:spPr>
          <a:xfrm>
            <a:off x="3653969" y="344995"/>
            <a:ext cx="711782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3600" b="1" dirty="0">
                <a:solidFill>
                  <a:srgbClr val="00002E"/>
                </a:solidFill>
                <a:latin typeface="Nunito Semi Bold" pitchFamily="34" charset="0"/>
              </a:rPr>
              <a:t>ПРОГРАММНАЯ РЕАЛИЗАЦИЯ</a:t>
            </a:r>
            <a:endParaRPr lang="en-US" sz="3600" b="1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BBA739-8955-4907-93C4-60D434B00F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5" t="2166" r="827" b="2859"/>
          <a:stretch/>
        </p:blipFill>
        <p:spPr>
          <a:xfrm>
            <a:off x="2381459" y="2160395"/>
            <a:ext cx="9545934" cy="5215095"/>
          </a:xfrm>
          <a:prstGeom prst="rect">
            <a:avLst/>
          </a:prstGeom>
          <a:ln>
            <a:noFill/>
          </a:ln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80CEA830-C40B-43F2-82B4-043E680F6272}"/>
              </a:ext>
            </a:extLst>
          </p:cNvPr>
          <p:cNvSpPr/>
          <p:nvPr/>
        </p:nvSpPr>
        <p:spPr>
          <a:xfrm>
            <a:off x="5345236" y="1466798"/>
            <a:ext cx="3735293" cy="352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3200" kern="100" dirty="0">
                <a:latin typeface="PT Sans" panose="020B0503020203020204" pitchFamily="34" charset="-52"/>
                <a:cs typeface="Times New Roman" panose="02020603050405020304" pitchFamily="18" charset="0"/>
              </a:rPr>
              <a:t>График для Союз-19</a:t>
            </a:r>
            <a:endParaRPr lang="en-US" sz="2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54445-BDD0-AC5A-BCCA-0DF8ECD9C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C2F3DD2-B4F0-0620-2DF3-EAB2331E64CA}"/>
              </a:ext>
            </a:extLst>
          </p:cNvPr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B28791DF-47CC-65B7-72DE-08375515F324}"/>
              </a:ext>
            </a:extLst>
          </p:cNvPr>
          <p:cNvSpPr/>
          <p:nvPr/>
        </p:nvSpPr>
        <p:spPr>
          <a:xfrm>
            <a:off x="451245" y="697123"/>
            <a:ext cx="94564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228DBC3-337C-7FB1-9A79-DECF1DA2B02C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837D16E0-6176-7A66-BE65-3E42A4B4BC5C}"/>
              </a:ext>
            </a:extLst>
          </p:cNvPr>
          <p:cNvSpPr/>
          <p:nvPr/>
        </p:nvSpPr>
        <p:spPr>
          <a:xfrm>
            <a:off x="5345236" y="1466798"/>
            <a:ext cx="3735293" cy="352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3200" kern="100" dirty="0">
                <a:latin typeface="PT Sans" panose="020B0503020203020204" pitchFamily="34" charset="-52"/>
                <a:cs typeface="Times New Roman" panose="02020603050405020304" pitchFamily="18" charset="0"/>
              </a:rPr>
              <a:t>График для Союз-19</a:t>
            </a:r>
            <a:endParaRPr lang="en-US" sz="28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C01BB36-F8F5-F02E-754F-83CCCC07E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4598" y="2024270"/>
            <a:ext cx="9596567" cy="564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011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1F4C1D50-49E2-41B0-8CC2-2D0333CACAFB}"/>
              </a:ext>
            </a:extLst>
          </p:cNvPr>
          <p:cNvSpPr/>
          <p:nvPr/>
        </p:nvSpPr>
        <p:spPr>
          <a:xfrm>
            <a:off x="5630480" y="1079505"/>
            <a:ext cx="3674832" cy="351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3200" kern="100" dirty="0">
                <a:latin typeface="PT Sans" panose="020B0503020203020204" pitchFamily="34" charset="-52"/>
                <a:cs typeface="Times New Roman" panose="02020603050405020304" pitchFamily="18" charset="0"/>
              </a:rPr>
              <a:t>График для Аполлон</a:t>
            </a:r>
            <a:endParaRPr lang="en-US" sz="28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ED3A4C2-461E-C690-238E-00583D3AD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8788" y="1934203"/>
            <a:ext cx="10154212" cy="560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503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602F0-DEE6-89E4-D4CD-86378828A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E0F36ED-9E99-AB45-F082-26BA9D7258E9}"/>
              </a:ext>
            </a:extLst>
          </p:cNvPr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91E3A11-B1A9-925D-F530-592D44A6E685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6CC00107-0CA0-6351-898E-BF7A784F7AB1}"/>
              </a:ext>
            </a:extLst>
          </p:cNvPr>
          <p:cNvSpPr/>
          <p:nvPr/>
        </p:nvSpPr>
        <p:spPr>
          <a:xfrm>
            <a:off x="5630480" y="1079505"/>
            <a:ext cx="3674832" cy="351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3200" kern="100" dirty="0">
                <a:latin typeface="PT Sans" panose="020B0503020203020204" pitchFamily="34" charset="-52"/>
                <a:cs typeface="Times New Roman" panose="02020603050405020304" pitchFamily="18" charset="0"/>
              </a:rPr>
              <a:t>График для Аполлон</a:t>
            </a:r>
            <a:endParaRPr lang="en-US" sz="28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91B1AD-A41B-3801-90BC-1BC52D7D6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315" y="1847504"/>
            <a:ext cx="9363005" cy="530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176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6EE7B07-81E4-4199-AC82-B2012D07F522}"/>
              </a:ext>
            </a:extLst>
          </p:cNvPr>
          <p:cNvSpPr/>
          <p:nvPr/>
        </p:nvSpPr>
        <p:spPr>
          <a:xfrm>
            <a:off x="451245" y="697123"/>
            <a:ext cx="94564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9FE765D-1AC8-32B9-2F27-F5AF1186E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3637" y="453568"/>
            <a:ext cx="9763125" cy="732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226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6EE7B07-81E4-4199-AC82-B2012D07F522}"/>
              </a:ext>
            </a:extLst>
          </p:cNvPr>
          <p:cNvSpPr/>
          <p:nvPr/>
        </p:nvSpPr>
        <p:spPr>
          <a:xfrm>
            <a:off x="451245" y="697123"/>
            <a:ext cx="94564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07111CB-4509-9092-AA4C-539C11C14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889" y="457506"/>
            <a:ext cx="9752622" cy="73144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750981-3394-5133-9D62-C5FB1C3AB11E}"/>
              </a:ext>
            </a:extLst>
          </p:cNvPr>
          <p:cNvSpPr txBox="1"/>
          <p:nvPr/>
        </p:nvSpPr>
        <p:spPr>
          <a:xfrm>
            <a:off x="4922558" y="741447"/>
            <a:ext cx="478528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ru-RU" sz="2800" kern="0" dirty="0">
                <a:effectLst/>
                <a:ea typeface="DengXian" panose="02010600030101010101" pitchFamily="2" charset="-122"/>
              </a:rPr>
              <a:t>Траектория полёта </a:t>
            </a:r>
            <a:r>
              <a:rPr lang="en-US" sz="2800" kern="0" dirty="0">
                <a:effectLst/>
                <a:ea typeface="DengXian" panose="02010600030101010101" pitchFamily="2" charset="-122"/>
              </a:rPr>
              <a:t>“</a:t>
            </a:r>
            <a:r>
              <a:rPr lang="ru-RU" sz="2800" kern="0" dirty="0">
                <a:effectLst/>
                <a:ea typeface="DengXian" panose="02010600030101010101" pitchFamily="2" charset="-122"/>
              </a:rPr>
              <a:t>Аполлон</a:t>
            </a:r>
            <a:r>
              <a:rPr lang="en-US" sz="2800" kern="0" dirty="0">
                <a:effectLst/>
                <a:ea typeface="DengXian" panose="02010600030101010101" pitchFamily="2" charset="-122"/>
              </a:rPr>
              <a:t>”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082609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04AA7-C472-9370-CD66-918561467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B6D0741-ED59-B865-19C7-4D24FDE98461}"/>
              </a:ext>
            </a:extLst>
          </p:cNvPr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A67F546A-279B-1215-4B47-C713A01586B9}"/>
              </a:ext>
            </a:extLst>
          </p:cNvPr>
          <p:cNvSpPr/>
          <p:nvPr/>
        </p:nvSpPr>
        <p:spPr>
          <a:xfrm>
            <a:off x="451245" y="697123"/>
            <a:ext cx="94564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DD7F54A-18D6-B640-C733-EE3590A3C90C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E1D262F-496D-DAE4-47F2-51BB222A4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42852"/>
            <a:ext cx="9791700" cy="7343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9024C3-4E88-6836-B255-CC96D9C7A9D1}"/>
              </a:ext>
            </a:extLst>
          </p:cNvPr>
          <p:cNvSpPr txBox="1"/>
          <p:nvPr/>
        </p:nvSpPr>
        <p:spPr>
          <a:xfrm>
            <a:off x="3236737" y="711666"/>
            <a:ext cx="49936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kern="0" dirty="0">
                <a:effectLst/>
                <a:ea typeface="DengXian" panose="02010600030101010101" pitchFamily="2" charset="-122"/>
              </a:rPr>
              <a:t>Сравнение траекторий полётов</a:t>
            </a:r>
            <a:endParaRPr lang="ru-RU" sz="280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F3AF2F7-1416-BDE0-92F4-C164B0DE381A}"/>
              </a:ext>
            </a:extLst>
          </p:cNvPr>
          <p:cNvSpPr/>
          <p:nvPr/>
        </p:nvSpPr>
        <p:spPr>
          <a:xfrm>
            <a:off x="10629424" y="442852"/>
            <a:ext cx="3267551" cy="7343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B166B5F-1944-6369-479C-C847903624CD}"/>
              </a:ext>
            </a:extLst>
          </p:cNvPr>
          <p:cNvSpPr/>
          <p:nvPr/>
        </p:nvSpPr>
        <p:spPr>
          <a:xfrm>
            <a:off x="10690141" y="1424892"/>
            <a:ext cx="700328" cy="95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D0EE556-3E4A-6AB1-A0F0-91E48D2AC55F}"/>
              </a:ext>
            </a:extLst>
          </p:cNvPr>
          <p:cNvSpPr/>
          <p:nvPr/>
        </p:nvSpPr>
        <p:spPr>
          <a:xfrm>
            <a:off x="10690141" y="1853517"/>
            <a:ext cx="700328" cy="9525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5D39CA-50AE-B423-46FC-D6621B2D7CC1}"/>
              </a:ext>
            </a:extLst>
          </p:cNvPr>
          <p:cNvSpPr txBox="1"/>
          <p:nvPr/>
        </p:nvSpPr>
        <p:spPr>
          <a:xfrm>
            <a:off x="11725275" y="1263003"/>
            <a:ext cx="16382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АПОЛЛОН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A734DC-6BBA-B272-EFF4-4DC8E9030D68}"/>
              </a:ext>
            </a:extLst>
          </p:cNvPr>
          <p:cNvSpPr txBox="1"/>
          <p:nvPr/>
        </p:nvSpPr>
        <p:spPr>
          <a:xfrm>
            <a:off x="11725276" y="16759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СОЮЗ-19</a:t>
            </a:r>
          </a:p>
        </p:txBody>
      </p:sp>
    </p:spTree>
    <p:extLst>
      <p:ext uri="{BB962C8B-B14F-4D97-AF65-F5344CB8AC3E}">
        <p14:creationId xmlns:p14="http://schemas.microsoft.com/office/powerpoint/2010/main" val="3794567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C69C2276-2DED-4DBF-A0E6-AF2535DD33DA}"/>
              </a:ext>
            </a:extLst>
          </p:cNvPr>
          <p:cNvSpPr/>
          <p:nvPr/>
        </p:nvSpPr>
        <p:spPr>
          <a:xfrm>
            <a:off x="1484270" y="344995"/>
            <a:ext cx="1225685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3600" b="1" dirty="0"/>
              <a:t>СРАВНЕНИЕ РЕЗУЛЬТАТОВ МАТЕМАТИЧЕСКОЙ МОДЕЛИ И </a:t>
            </a:r>
            <a:r>
              <a:rPr lang="en-US" sz="3600" b="1" dirty="0"/>
              <a:t>KSP</a:t>
            </a:r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80CEA830-C40B-43F2-82B4-043E680F6272}"/>
              </a:ext>
            </a:extLst>
          </p:cNvPr>
          <p:cNvSpPr/>
          <p:nvPr/>
        </p:nvSpPr>
        <p:spPr>
          <a:xfrm>
            <a:off x="1484270" y="1246715"/>
            <a:ext cx="11751013" cy="483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ru-RU" sz="3200" u="sng" dirty="0"/>
              <a:t>Таблицы сравнения полученных данных «Союз-19»</a:t>
            </a:r>
            <a:endParaRPr lang="en-US" sz="3200" u="sng" dirty="0"/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1C3414ED-1B96-9906-E8ED-E7B91441DE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502813"/>
              </p:ext>
            </p:extLst>
          </p:nvPr>
        </p:nvGraphicFramePr>
        <p:xfrm>
          <a:off x="1119069" y="1718225"/>
          <a:ext cx="12392261" cy="63584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66875">
                  <a:extLst>
                    <a:ext uri="{9D8B030D-6E8A-4147-A177-3AD203B41FA5}">
                      <a16:colId xmlns:a16="http://schemas.microsoft.com/office/drawing/2014/main" val="3202197899"/>
                    </a:ext>
                  </a:extLst>
                </a:gridCol>
                <a:gridCol w="1225574">
                  <a:extLst>
                    <a:ext uri="{9D8B030D-6E8A-4147-A177-3AD203B41FA5}">
                      <a16:colId xmlns:a16="http://schemas.microsoft.com/office/drawing/2014/main" val="667267343"/>
                    </a:ext>
                  </a:extLst>
                </a:gridCol>
                <a:gridCol w="1899063">
                  <a:extLst>
                    <a:ext uri="{9D8B030D-6E8A-4147-A177-3AD203B41FA5}">
                      <a16:colId xmlns:a16="http://schemas.microsoft.com/office/drawing/2014/main" val="1228416510"/>
                    </a:ext>
                  </a:extLst>
                </a:gridCol>
                <a:gridCol w="1900562">
                  <a:extLst>
                    <a:ext uri="{9D8B030D-6E8A-4147-A177-3AD203B41FA5}">
                      <a16:colId xmlns:a16="http://schemas.microsoft.com/office/drawing/2014/main" val="1532788999"/>
                    </a:ext>
                  </a:extLst>
                </a:gridCol>
                <a:gridCol w="1900562">
                  <a:extLst>
                    <a:ext uri="{9D8B030D-6E8A-4147-A177-3AD203B41FA5}">
                      <a16:colId xmlns:a16="http://schemas.microsoft.com/office/drawing/2014/main" val="1159216006"/>
                    </a:ext>
                  </a:extLst>
                </a:gridCol>
                <a:gridCol w="1900562">
                  <a:extLst>
                    <a:ext uri="{9D8B030D-6E8A-4147-A177-3AD203B41FA5}">
                      <a16:colId xmlns:a16="http://schemas.microsoft.com/office/drawing/2014/main" val="3087431424"/>
                    </a:ext>
                  </a:extLst>
                </a:gridCol>
                <a:gridCol w="1899063">
                  <a:extLst>
                    <a:ext uri="{9D8B030D-6E8A-4147-A177-3AD203B41FA5}">
                      <a16:colId xmlns:a16="http://schemas.microsoft.com/office/drawing/2014/main" val="3677715494"/>
                    </a:ext>
                  </a:extLst>
                </a:gridCol>
              </a:tblGrid>
              <a:tr h="5923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kern="0">
                          <a:effectLst/>
                        </a:rPr>
                        <a:t>Параметр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kern="0">
                          <a:effectLst/>
                        </a:rPr>
                        <a:t>1ая ступень мат. модели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kern="0">
                          <a:effectLst/>
                        </a:rPr>
                        <a:t>1ая ступень </a:t>
                      </a:r>
                      <a:r>
                        <a:rPr lang="en-US" sz="2000" kern="0">
                          <a:effectLst/>
                        </a:rPr>
                        <a:t>KSP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kern="0">
                          <a:effectLst/>
                        </a:rPr>
                        <a:t>2</a:t>
                      </a:r>
                      <a:r>
                        <a:rPr lang="ru-RU" sz="2000" kern="0">
                          <a:effectLst/>
                        </a:rPr>
                        <a:t>ая ступень мат. модели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kern="0" dirty="0">
                          <a:effectLst/>
                        </a:rPr>
                        <a:t>2</a:t>
                      </a:r>
                      <a:r>
                        <a:rPr lang="ru-RU" sz="2000" kern="0" dirty="0" err="1">
                          <a:effectLst/>
                        </a:rPr>
                        <a:t>ая</a:t>
                      </a:r>
                      <a:r>
                        <a:rPr lang="ru-RU" sz="2000" kern="0" dirty="0">
                          <a:effectLst/>
                        </a:rPr>
                        <a:t> ступень </a:t>
                      </a:r>
                      <a:r>
                        <a:rPr lang="en-US" sz="2000" kern="0" dirty="0">
                          <a:effectLst/>
                        </a:rPr>
                        <a:t>KSP</a:t>
                      </a:r>
                      <a:endParaRPr lang="ru-RU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kern="0">
                          <a:effectLst/>
                        </a:rPr>
                        <a:t>3</a:t>
                      </a:r>
                      <a:r>
                        <a:rPr lang="ru-RU" sz="2000" kern="0">
                          <a:effectLst/>
                        </a:rPr>
                        <a:t>ая ступень мат. модели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kern="0">
                          <a:effectLst/>
                        </a:rPr>
                        <a:t>3</a:t>
                      </a:r>
                      <a:r>
                        <a:rPr lang="ru-RU" sz="2000" kern="0">
                          <a:effectLst/>
                        </a:rPr>
                        <a:t>ая ступень </a:t>
                      </a:r>
                      <a:r>
                        <a:rPr lang="en-US" sz="2000" kern="0">
                          <a:effectLst/>
                        </a:rPr>
                        <a:t>KSP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extLst>
                  <a:ext uri="{0D108BD9-81ED-4DB2-BD59-A6C34878D82A}">
                    <a16:rowId xmlns:a16="http://schemas.microsoft.com/office/drawing/2014/main" val="3994019194"/>
                  </a:ext>
                </a:extLst>
              </a:tr>
              <a:tr h="592338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kern="0">
                          <a:effectLst/>
                        </a:rPr>
                        <a:t>Высота, м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57500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60000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96000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89000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171000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180000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extLst>
                  <a:ext uri="{0D108BD9-81ED-4DB2-BD59-A6C34878D82A}">
                    <a16:rowId xmlns:a16="http://schemas.microsoft.com/office/drawing/2014/main" val="1689212888"/>
                  </a:ext>
                </a:extLst>
              </a:tr>
              <a:tr h="592338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kern="0">
                          <a:effectLst/>
                        </a:rPr>
                        <a:t>Масса, т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173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150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95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25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27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extLst>
                  <a:ext uri="{0D108BD9-81ED-4DB2-BD59-A6C34878D82A}">
                    <a16:rowId xmlns:a16="http://schemas.microsoft.com/office/drawing/2014/main" val="202035232"/>
                  </a:ext>
                </a:extLst>
              </a:tr>
              <a:tr h="592338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kern="0" dirty="0">
                          <a:effectLst/>
                        </a:rPr>
                        <a:t>Топливо, т</a:t>
                      </a:r>
                      <a:endParaRPr lang="ru-RU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</a:t>
                      </a:r>
                      <a:r>
                        <a:rPr lang="en-US" sz="2800" kern="0">
                          <a:effectLst/>
                        </a:rPr>
                        <a:t>5</a:t>
                      </a:r>
                      <a:r>
                        <a:rPr lang="ru-RU" sz="2800" kern="0">
                          <a:effectLst/>
                        </a:rPr>
                        <a:t>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138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93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90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23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23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extLst>
                  <a:ext uri="{0D108BD9-81ED-4DB2-BD59-A6C34878D82A}">
                    <a16:rowId xmlns:a16="http://schemas.microsoft.com/office/drawing/2014/main" val="617373646"/>
                  </a:ext>
                </a:extLst>
              </a:tr>
              <a:tr h="150096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kern="0">
                          <a:effectLst/>
                        </a:rPr>
                        <a:t>Время работы двигателя, с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120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113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176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178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530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535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extLst>
                  <a:ext uri="{0D108BD9-81ED-4DB2-BD59-A6C34878D82A}">
                    <a16:rowId xmlns:a16="http://schemas.microsoft.com/office/drawing/2014/main" val="1009475132"/>
                  </a:ext>
                </a:extLst>
              </a:tr>
              <a:tr h="89521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kern="0">
                          <a:effectLst/>
                        </a:rPr>
                        <a:t>Скорость, м/с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2000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2131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1780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1880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731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810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extLst>
                  <a:ext uri="{0D108BD9-81ED-4DB2-BD59-A6C34878D82A}">
                    <a16:rowId xmlns:a16="http://schemas.microsoft.com/office/drawing/2014/main" val="1588368648"/>
                  </a:ext>
                </a:extLst>
              </a:tr>
              <a:tr h="89521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 kern="0">
                          <a:effectLst/>
                        </a:rPr>
                        <a:t>Импульс, т*м/с</a:t>
                      </a:r>
                      <a:endParaRPr lang="ru-RU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1900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2012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960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10</a:t>
                      </a:r>
                      <a:r>
                        <a:rPr lang="en-US" sz="2800" kern="0">
                          <a:effectLst/>
                        </a:rPr>
                        <a:t>10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kern="0" dirty="0">
                          <a:effectLst/>
                        </a:rPr>
                        <a:t>351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kern="0" dirty="0">
                          <a:effectLst/>
                        </a:rPr>
                        <a:t>400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92" marR="19692" marT="0" marB="0"/>
                </a:tc>
                <a:extLst>
                  <a:ext uri="{0D108BD9-81ED-4DB2-BD59-A6C34878D82A}">
                    <a16:rowId xmlns:a16="http://schemas.microsoft.com/office/drawing/2014/main" val="3097162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7875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80CEA830-C40B-43F2-82B4-043E680F6272}"/>
              </a:ext>
            </a:extLst>
          </p:cNvPr>
          <p:cNvSpPr/>
          <p:nvPr/>
        </p:nvSpPr>
        <p:spPr>
          <a:xfrm>
            <a:off x="1439693" y="646901"/>
            <a:ext cx="11751013" cy="483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ru-RU" sz="3600" u="sng" dirty="0"/>
              <a:t>Таблицы сравнения полученных данных «Аполлон»</a:t>
            </a:r>
            <a:endParaRPr lang="en-US" sz="3600" u="sng" dirty="0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C56CDF9-72BC-9604-5A7B-AAA0CD290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126388"/>
              </p:ext>
            </p:extLst>
          </p:nvPr>
        </p:nvGraphicFramePr>
        <p:xfrm>
          <a:off x="1439692" y="1708312"/>
          <a:ext cx="11751013" cy="54588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3083">
                  <a:extLst>
                    <a:ext uri="{9D8B030D-6E8A-4147-A177-3AD203B41FA5}">
                      <a16:colId xmlns:a16="http://schemas.microsoft.com/office/drawing/2014/main" val="2260361691"/>
                    </a:ext>
                  </a:extLst>
                </a:gridCol>
                <a:gridCol w="2212735">
                  <a:extLst>
                    <a:ext uri="{9D8B030D-6E8A-4147-A177-3AD203B41FA5}">
                      <a16:colId xmlns:a16="http://schemas.microsoft.com/office/drawing/2014/main" val="428929717"/>
                    </a:ext>
                  </a:extLst>
                </a:gridCol>
                <a:gridCol w="2607029">
                  <a:extLst>
                    <a:ext uri="{9D8B030D-6E8A-4147-A177-3AD203B41FA5}">
                      <a16:colId xmlns:a16="http://schemas.microsoft.com/office/drawing/2014/main" val="963430570"/>
                    </a:ext>
                  </a:extLst>
                </a:gridCol>
                <a:gridCol w="2609083">
                  <a:extLst>
                    <a:ext uri="{9D8B030D-6E8A-4147-A177-3AD203B41FA5}">
                      <a16:colId xmlns:a16="http://schemas.microsoft.com/office/drawing/2014/main" val="717143874"/>
                    </a:ext>
                  </a:extLst>
                </a:gridCol>
                <a:gridCol w="2609083">
                  <a:extLst>
                    <a:ext uri="{9D8B030D-6E8A-4147-A177-3AD203B41FA5}">
                      <a16:colId xmlns:a16="http://schemas.microsoft.com/office/drawing/2014/main" val="3002825481"/>
                    </a:ext>
                  </a:extLst>
                </a:gridCol>
              </a:tblGrid>
              <a:tr h="52778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Параметр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1ая ступень мат. модели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1ая ступень </a:t>
                      </a:r>
                      <a:r>
                        <a:rPr lang="en-US" sz="2400" kern="0">
                          <a:effectLst/>
                        </a:rPr>
                        <a:t>KSP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kern="0">
                          <a:effectLst/>
                        </a:rPr>
                        <a:t>2</a:t>
                      </a:r>
                      <a:r>
                        <a:rPr lang="ru-RU" sz="2400" kern="0">
                          <a:effectLst/>
                        </a:rPr>
                        <a:t>ая ступень мат. модели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kern="0">
                          <a:effectLst/>
                        </a:rPr>
                        <a:t>2</a:t>
                      </a:r>
                      <a:r>
                        <a:rPr lang="ru-RU" sz="2400" kern="0">
                          <a:effectLst/>
                        </a:rPr>
                        <a:t>ая ступень </a:t>
                      </a:r>
                      <a:r>
                        <a:rPr lang="en-US" sz="2400" kern="0">
                          <a:effectLst/>
                        </a:rPr>
                        <a:t>KSP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extLst>
                  <a:ext uri="{0D108BD9-81ED-4DB2-BD59-A6C34878D82A}">
                    <a16:rowId xmlns:a16="http://schemas.microsoft.com/office/drawing/2014/main" val="2531821624"/>
                  </a:ext>
                </a:extLst>
              </a:tr>
              <a:tr h="52778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Высота, м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70000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7</a:t>
                      </a:r>
                      <a:r>
                        <a:rPr lang="en-US" sz="2800" kern="0">
                          <a:effectLst/>
                        </a:rPr>
                        <a:t>4000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150000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165000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extLst>
                  <a:ext uri="{0D108BD9-81ED-4DB2-BD59-A6C34878D82A}">
                    <a16:rowId xmlns:a16="http://schemas.microsoft.com/office/drawing/2014/main" val="757502235"/>
                  </a:ext>
                </a:extLst>
              </a:tr>
              <a:tr h="461405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Масса, т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941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835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114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extLst>
                  <a:ext uri="{0D108BD9-81ED-4DB2-BD59-A6C34878D82A}">
                    <a16:rowId xmlns:a16="http://schemas.microsoft.com/office/drawing/2014/main" val="1647166741"/>
                  </a:ext>
                </a:extLst>
              </a:tr>
              <a:tr h="594168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Топливо, т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900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750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104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90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extLst>
                  <a:ext uri="{0D108BD9-81ED-4DB2-BD59-A6C34878D82A}">
                    <a16:rowId xmlns:a16="http://schemas.microsoft.com/office/drawing/2014/main" val="685481356"/>
                  </a:ext>
                </a:extLst>
              </a:tr>
              <a:tr h="1457132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Время работы двигателя, с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130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85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480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300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extLst>
                  <a:ext uri="{0D108BD9-81ED-4DB2-BD59-A6C34878D82A}">
                    <a16:rowId xmlns:a16="http://schemas.microsoft.com/office/drawing/2014/main" val="1558491914"/>
                  </a:ext>
                </a:extLst>
              </a:tr>
              <a:tr h="79331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Скорость, м/с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1870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1750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1961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1910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extLst>
                  <a:ext uri="{0D108BD9-81ED-4DB2-BD59-A6C34878D82A}">
                    <a16:rowId xmlns:a16="http://schemas.microsoft.com/office/drawing/2014/main" val="1187312448"/>
                  </a:ext>
                </a:extLst>
              </a:tr>
              <a:tr h="859696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Импульс, т*м/с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2250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2367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</a:rPr>
                        <a:t>1225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</a:rPr>
                        <a:t>1100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942" marR="19942" marT="0" marB="0"/>
                </a:tc>
                <a:extLst>
                  <a:ext uri="{0D108BD9-81ED-4DB2-BD59-A6C34878D82A}">
                    <a16:rowId xmlns:a16="http://schemas.microsoft.com/office/drawing/2014/main" val="35335577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578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57627" y="1213489"/>
            <a:ext cx="391514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4400" dirty="0">
                <a:solidFill>
                  <a:srgbClr val="00002E"/>
                </a:solidFill>
                <a:latin typeface="Nunito Semi Bold" pitchFamily="34" charset="0"/>
              </a:rPr>
              <a:t>Наша команда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12641" y="3178766"/>
            <a:ext cx="5362110" cy="3342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ct val="150000"/>
              </a:lnSpc>
              <a:spcAft>
                <a:spcPts val="1200"/>
              </a:spcAft>
              <a:buNone/>
            </a:pPr>
            <a:endParaRPr lang="en-US" sz="2800" dirty="0">
              <a:solidFill>
                <a:schemeClr val="accent1">
                  <a:lumMod val="75000"/>
                </a:schemeClr>
              </a:solidFill>
              <a:latin typeface="PT Sans" panose="020B0503020203020204" pitchFamily="34" charset="-52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E0DBBF5-EAB2-4C47-894D-925EF31528C0}"/>
              </a:ext>
            </a:extLst>
          </p:cNvPr>
          <p:cNvSpPr/>
          <p:nvPr/>
        </p:nvSpPr>
        <p:spPr>
          <a:xfrm>
            <a:off x="12704323" y="7525582"/>
            <a:ext cx="1926078" cy="704017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99CC9DE2-86B7-8591-5023-B6172D735E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847465"/>
              </p:ext>
            </p:extLst>
          </p:nvPr>
        </p:nvGraphicFramePr>
        <p:xfrm>
          <a:off x="2776537" y="2623267"/>
          <a:ext cx="9077326" cy="3898368"/>
        </p:xfrm>
        <a:graphic>
          <a:graphicData uri="http://schemas.openxmlformats.org/drawingml/2006/table">
            <a:tbl>
              <a:tblPr firstRow="1" firstCol="1" bandRow="1">
                <a:tableStyleId>{327F97BB-C833-4FB7-BDE5-3F7075034690}</a:tableStyleId>
              </a:tblPr>
              <a:tblGrid>
                <a:gridCol w="4538663">
                  <a:extLst>
                    <a:ext uri="{9D8B030D-6E8A-4147-A177-3AD203B41FA5}">
                      <a16:colId xmlns:a16="http://schemas.microsoft.com/office/drawing/2014/main" val="403197680"/>
                    </a:ext>
                  </a:extLst>
                </a:gridCol>
                <a:gridCol w="4538663">
                  <a:extLst>
                    <a:ext uri="{9D8B030D-6E8A-4147-A177-3AD203B41FA5}">
                      <a16:colId xmlns:a16="http://schemas.microsoft.com/office/drawing/2014/main" val="652350231"/>
                    </a:ext>
                  </a:extLst>
                </a:gridCol>
              </a:tblGrid>
              <a:tr h="933978">
                <a:tc>
                  <a:txBody>
                    <a:bodyPr/>
                    <a:lstStyle/>
                    <a:p>
                      <a:pPr marR="127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 dirty="0" err="1">
                          <a:effectLst/>
                        </a:rPr>
                        <a:t>Мартыч</a:t>
                      </a:r>
                      <a:r>
                        <a:rPr lang="ru-RU" sz="2400" kern="0" dirty="0">
                          <a:effectLst/>
                        </a:rPr>
                        <a:t> И. В.</a:t>
                      </a:r>
                      <a:endParaRPr lang="ru-RU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marR="127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 dirty="0">
                          <a:effectLst/>
                        </a:rPr>
                        <a:t>Тимлид-</a:t>
                      </a:r>
                      <a:r>
                        <a:rPr lang="en-US" sz="2400" kern="0" dirty="0">
                          <a:effectLst/>
                        </a:rPr>
                        <a:t>KSP</a:t>
                      </a:r>
                      <a:endParaRPr lang="ru-RU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0" marB="0" anchor="ctr"/>
                </a:tc>
                <a:extLst>
                  <a:ext uri="{0D108BD9-81ED-4DB2-BD59-A6C34878D82A}">
                    <a16:rowId xmlns:a16="http://schemas.microsoft.com/office/drawing/2014/main" val="549753370"/>
                  </a:ext>
                </a:extLst>
              </a:tr>
              <a:tr h="933978">
                <a:tc>
                  <a:txBody>
                    <a:bodyPr/>
                    <a:lstStyle/>
                    <a:p>
                      <a:pPr marR="127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 dirty="0">
                          <a:effectLst/>
                        </a:rPr>
                        <a:t>Пронякин Р. В.</a:t>
                      </a:r>
                      <a:endParaRPr lang="ru-RU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marR="127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Физик-математик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0" marB="0" anchor="ctr"/>
                </a:tc>
                <a:extLst>
                  <a:ext uri="{0D108BD9-81ED-4DB2-BD59-A6C34878D82A}">
                    <a16:rowId xmlns:a16="http://schemas.microsoft.com/office/drawing/2014/main" val="3306916426"/>
                  </a:ext>
                </a:extLst>
              </a:tr>
              <a:tr h="1015206">
                <a:tc>
                  <a:txBody>
                    <a:bodyPr/>
                    <a:lstStyle/>
                    <a:p>
                      <a:pPr marR="127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Харитончик Д. А.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marR="127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 dirty="0">
                          <a:effectLst/>
                        </a:rPr>
                        <a:t>Программист-оформление проекта</a:t>
                      </a:r>
                      <a:endParaRPr lang="ru-RU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0" marB="0" anchor="ctr"/>
                </a:tc>
                <a:extLst>
                  <a:ext uri="{0D108BD9-81ED-4DB2-BD59-A6C34878D82A}">
                    <a16:rowId xmlns:a16="http://schemas.microsoft.com/office/drawing/2014/main" val="1821934674"/>
                  </a:ext>
                </a:extLst>
              </a:tr>
              <a:tr h="1015206">
                <a:tc>
                  <a:txBody>
                    <a:bodyPr/>
                    <a:lstStyle/>
                    <a:p>
                      <a:pPr marR="127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>
                          <a:effectLst/>
                        </a:rPr>
                        <a:t>Мухтасипова К.А.</a:t>
                      </a:r>
                      <a:endParaRPr lang="ru-RU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marR="127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kern="0" dirty="0">
                          <a:effectLst/>
                        </a:rPr>
                        <a:t>Программист-оформление проекта</a:t>
                      </a:r>
                      <a:endParaRPr lang="ru-RU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0" marB="0" anchor="ctr"/>
                </a:tc>
                <a:extLst>
                  <a:ext uri="{0D108BD9-81ED-4DB2-BD59-A6C34878D82A}">
                    <a16:rowId xmlns:a16="http://schemas.microsoft.com/office/drawing/2014/main" val="109444287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80CEA830-C40B-43F2-82B4-043E680F6272}"/>
              </a:ext>
            </a:extLst>
          </p:cNvPr>
          <p:cNvSpPr/>
          <p:nvPr/>
        </p:nvSpPr>
        <p:spPr>
          <a:xfrm>
            <a:off x="820637" y="646901"/>
            <a:ext cx="9170990" cy="483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3200" u="sng" dirty="0"/>
              <a:t>Таблицы сравнения полученных данных «СОЮЗ-19»</a:t>
            </a:r>
            <a:endParaRPr lang="en-US" sz="3200" u="sng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F66A0ECA-9A1E-4A53-9B5D-9FE589824C70}"/>
              </a:ext>
            </a:extLst>
          </p:cNvPr>
          <p:cNvSpPr/>
          <p:nvPr/>
        </p:nvSpPr>
        <p:spPr>
          <a:xfrm>
            <a:off x="820637" y="4493095"/>
            <a:ext cx="10094069" cy="484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3200" u="sng" dirty="0"/>
              <a:t>Таблицы сравнения полученных данных «Аполлон»</a:t>
            </a:r>
            <a:endParaRPr lang="en-US" sz="3200" u="sng" dirty="0"/>
          </a:p>
        </p:txBody>
      </p:sp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4349B93B-C426-5BB8-E5FF-E22553FDAC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7834831"/>
              </p:ext>
            </p:extLst>
          </p:nvPr>
        </p:nvGraphicFramePr>
        <p:xfrm>
          <a:off x="837724" y="1315368"/>
          <a:ext cx="12555338" cy="2808387"/>
        </p:xfrm>
        <a:graphic>
          <a:graphicData uri="http://schemas.openxmlformats.org/drawingml/2006/table">
            <a:tbl>
              <a:tblPr firstRow="1" firstCol="1" bandRow="1"/>
              <a:tblGrid>
                <a:gridCol w="3021411">
                  <a:extLst>
                    <a:ext uri="{9D8B030D-6E8A-4147-A177-3AD203B41FA5}">
                      <a16:colId xmlns:a16="http://schemas.microsoft.com/office/drawing/2014/main" val="3939172077"/>
                    </a:ext>
                  </a:extLst>
                </a:gridCol>
                <a:gridCol w="4322840">
                  <a:extLst>
                    <a:ext uri="{9D8B030D-6E8A-4147-A177-3AD203B41FA5}">
                      <a16:colId xmlns:a16="http://schemas.microsoft.com/office/drawing/2014/main" val="3635431363"/>
                    </a:ext>
                  </a:extLst>
                </a:gridCol>
                <a:gridCol w="5211087">
                  <a:extLst>
                    <a:ext uri="{9D8B030D-6E8A-4147-A177-3AD203B41FA5}">
                      <a16:colId xmlns:a16="http://schemas.microsoft.com/office/drawing/2014/main" val="3712201010"/>
                    </a:ext>
                  </a:extLst>
                </a:gridCol>
              </a:tblGrid>
              <a:tr h="6372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b="1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Параметр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b="1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Абсолютная погрешность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b="1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Относительная погрешность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469561"/>
                  </a:ext>
                </a:extLst>
              </a:tr>
              <a:tr h="39068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Высота, м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2500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4.34%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9049197"/>
                  </a:ext>
                </a:extLst>
              </a:tr>
              <a:tr h="39068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Масса, т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23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13.2%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3921614"/>
                  </a:ext>
                </a:extLst>
              </a:tr>
              <a:tr h="39068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Топливо, т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6.69%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0709995"/>
                  </a:ext>
                </a:extLst>
              </a:tr>
              <a:tr h="39068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Скорость, м/с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131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6.45%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7601"/>
                  </a:ext>
                </a:extLst>
              </a:tr>
              <a:tr h="435038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Импульс, т*м/с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142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5.8%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7645919"/>
                  </a:ext>
                </a:extLst>
              </a:tr>
            </a:tbl>
          </a:graphicData>
        </a:graphic>
      </p:graphicFrame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BBCD09CE-164D-58B4-3A7E-F3CC03A27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991140"/>
              </p:ext>
            </p:extLst>
          </p:nvPr>
        </p:nvGraphicFramePr>
        <p:xfrm>
          <a:off x="837724" y="4948301"/>
          <a:ext cx="12555338" cy="3202525"/>
        </p:xfrm>
        <a:graphic>
          <a:graphicData uri="http://schemas.openxmlformats.org/drawingml/2006/table">
            <a:tbl>
              <a:tblPr firstRow="1" firstCol="1" bandRow="1"/>
              <a:tblGrid>
                <a:gridCol w="3021411">
                  <a:extLst>
                    <a:ext uri="{9D8B030D-6E8A-4147-A177-3AD203B41FA5}">
                      <a16:colId xmlns:a16="http://schemas.microsoft.com/office/drawing/2014/main" val="4075495640"/>
                    </a:ext>
                  </a:extLst>
                </a:gridCol>
                <a:gridCol w="4351415">
                  <a:extLst>
                    <a:ext uri="{9D8B030D-6E8A-4147-A177-3AD203B41FA5}">
                      <a16:colId xmlns:a16="http://schemas.microsoft.com/office/drawing/2014/main" val="161663467"/>
                    </a:ext>
                  </a:extLst>
                </a:gridCol>
                <a:gridCol w="5182512">
                  <a:extLst>
                    <a:ext uri="{9D8B030D-6E8A-4147-A177-3AD203B41FA5}">
                      <a16:colId xmlns:a16="http://schemas.microsoft.com/office/drawing/2014/main" val="2170974198"/>
                    </a:ext>
                  </a:extLst>
                </a:gridCol>
              </a:tblGrid>
              <a:tr h="8183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b="1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Параметр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b="1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Абсолютная погрешность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b="1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Относительная погрешность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5907345"/>
                  </a:ext>
                </a:extLst>
              </a:tr>
              <a:tr h="390223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Высота, м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4000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5.7%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9843381"/>
                  </a:ext>
                </a:extLst>
              </a:tr>
              <a:tr h="390223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Масса, т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106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11.2%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0583846"/>
                  </a:ext>
                </a:extLst>
              </a:tr>
              <a:tr h="390223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Топливо, т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150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16.6%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7858237"/>
                  </a:ext>
                </a:extLst>
              </a:tr>
              <a:tr h="541031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Скорость, м/с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120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3.68%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5636792"/>
                  </a:ext>
                </a:extLst>
              </a:tr>
              <a:tr h="541031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Импульс т*м/с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117</a:t>
                      </a:r>
                      <a:endParaRPr lang="ru-RU" sz="2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800" kern="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5.2%</a:t>
                      </a:r>
                      <a:endParaRPr lang="ru-RU" sz="2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9783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5509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92322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02E97399-88F9-45D1-A020-4C97CA3205FB}"/>
              </a:ext>
            </a:extLst>
          </p:cNvPr>
          <p:cNvSpPr/>
          <p:nvPr/>
        </p:nvSpPr>
        <p:spPr>
          <a:xfrm>
            <a:off x="2661241" y="531926"/>
            <a:ext cx="382151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4800" dirty="0">
                <a:solidFill>
                  <a:srgbClr val="00002E"/>
                </a:solidFill>
                <a:latin typeface="Nunito Semi Bold" pitchFamily="34" charset="0"/>
              </a:rPr>
              <a:t>Заключение</a:t>
            </a:r>
            <a:r>
              <a:rPr lang="ru-RU" sz="4400" dirty="0">
                <a:solidFill>
                  <a:srgbClr val="00002E"/>
                </a:solidFill>
                <a:latin typeface="Nunito Semi Bold" pitchFamily="34" charset="0"/>
              </a:rPr>
              <a:t> </a:t>
            </a:r>
            <a:endParaRPr 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CCC263-89DF-499F-B891-E52A6C8D7346}"/>
              </a:ext>
            </a:extLst>
          </p:cNvPr>
          <p:cNvSpPr txBox="1"/>
          <p:nvPr/>
        </p:nvSpPr>
        <p:spPr>
          <a:xfrm>
            <a:off x="330167" y="1442056"/>
            <a:ext cx="839497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ru-RU" sz="2400" dirty="0"/>
              <a:t>В ходе выполнения проекта наша команда достигла запланированной цели: мы успешно разработали модели космических летательных аппаратов «Союз-19» и «Аполлон» и успешно провели их запуск на орбиту в игре «</a:t>
            </a:r>
            <a:r>
              <a:rPr lang="ru-RU" sz="2400" dirty="0" err="1"/>
              <a:t>Kerbal</a:t>
            </a:r>
            <a:r>
              <a:rPr lang="ru-RU" sz="2400" dirty="0"/>
              <a:t> Space Program». Для достижения нашей цели мы проанализировали доступные данные о космических запусках, разработали математическую модель, написали программу на языке Python, для вычисления расчётов из реального полёта, а также построили графики, при помощи мода «Data </a:t>
            </a:r>
            <a:r>
              <a:rPr lang="ru-RU" sz="2400" dirty="0" err="1"/>
              <a:t>Export</a:t>
            </a:r>
            <a:r>
              <a:rPr lang="ru-RU" sz="2400" dirty="0"/>
              <a:t>» и «</a:t>
            </a:r>
            <a:r>
              <a:rPr lang="ru-RU" sz="2400" dirty="0" err="1"/>
              <a:t>kRPC</a:t>
            </a:r>
            <a:r>
              <a:rPr lang="ru-RU" sz="2400" dirty="0"/>
              <a:t>» в игре «</a:t>
            </a:r>
            <a:r>
              <a:rPr lang="ru-RU" sz="2400" dirty="0" err="1"/>
              <a:t>Kerbal</a:t>
            </a:r>
            <a:r>
              <a:rPr lang="ru-RU" sz="2400" dirty="0"/>
              <a:t> Space Program» и сравнили математическую модель и симуляцию полёта в игре.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24124" y="392322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9617C7-D301-4980-B01D-5C9060441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8766" y="7613851"/>
            <a:ext cx="1871634" cy="61574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830D72F-1B47-4F1F-BDF0-F3FDFE2432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047" y="1509236"/>
            <a:ext cx="6412489" cy="6412489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5BC5F9AC-EF26-4D4B-8361-73C6953355F9}"/>
              </a:ext>
            </a:extLst>
          </p:cNvPr>
          <p:cNvSpPr/>
          <p:nvPr/>
        </p:nvSpPr>
        <p:spPr>
          <a:xfrm>
            <a:off x="7815065" y="493934"/>
            <a:ext cx="492245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800" dirty="0">
                <a:solidFill>
                  <a:srgbClr val="00002E"/>
                </a:solidFill>
                <a:latin typeface="Nunito Semi Bold" pitchFamily="34" charset="0"/>
              </a:rPr>
              <a:t>QR</a:t>
            </a:r>
            <a:r>
              <a:rPr lang="ru-RU" sz="4800" dirty="0">
                <a:solidFill>
                  <a:srgbClr val="00002E"/>
                </a:solidFill>
                <a:latin typeface="Nunito Semi Bold" pitchFamily="34" charset="0"/>
              </a:rPr>
              <a:t>-код на </a:t>
            </a:r>
            <a:r>
              <a:rPr lang="en-US" sz="4800" dirty="0" err="1">
                <a:solidFill>
                  <a:srgbClr val="00002E"/>
                </a:solidFill>
                <a:latin typeface="Nunito Semi Bold" pitchFamily="34" charset="0"/>
              </a:rPr>
              <a:t>Github</a:t>
            </a:r>
            <a:r>
              <a:rPr lang="ru-RU" sz="4400" dirty="0">
                <a:solidFill>
                  <a:srgbClr val="00002E"/>
                </a:solidFill>
                <a:latin typeface="Nunito Semi Bold" pitchFamily="34" charset="0"/>
              </a:rPr>
              <a:t> </a:t>
            </a:r>
            <a:endParaRPr lang="en-US" sz="44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241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850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E87DA356-3FC2-4F58-A8C5-807057132CBA}"/>
              </a:ext>
            </a:extLst>
          </p:cNvPr>
          <p:cNvSpPr/>
          <p:nvPr/>
        </p:nvSpPr>
        <p:spPr>
          <a:xfrm>
            <a:off x="6084588" y="3762791"/>
            <a:ext cx="794762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6000" dirty="0">
                <a:solidFill>
                  <a:srgbClr val="00002E"/>
                </a:solidFill>
                <a:latin typeface="Nunito Semi Bold" pitchFamily="34" charset="0"/>
              </a:rPr>
              <a:t>Спасибо за внимание!</a:t>
            </a:r>
            <a:r>
              <a:rPr lang="ru-RU" sz="5400" dirty="0">
                <a:solidFill>
                  <a:srgbClr val="00002E"/>
                </a:solidFill>
                <a:latin typeface="Nunito Semi Bold" pitchFamily="34" charset="0"/>
              </a:rPr>
              <a:t> </a:t>
            </a:r>
            <a:endParaRPr lang="en-US" sz="54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DD2CE24-F0CF-4BE0-963A-0901E38E89D6}"/>
              </a:ext>
            </a:extLst>
          </p:cNvPr>
          <p:cNvSpPr/>
          <p:nvPr/>
        </p:nvSpPr>
        <p:spPr>
          <a:xfrm>
            <a:off x="12704323" y="7525582"/>
            <a:ext cx="1926078" cy="704017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58894" y="533106"/>
            <a:ext cx="415630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4400" dirty="0">
                <a:solidFill>
                  <a:srgbClr val="00002E"/>
                </a:solidFill>
                <a:latin typeface="Nunito Semi Bold" pitchFamily="34" charset="0"/>
              </a:rPr>
              <a:t>Цели и задачи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542449" y="1537700"/>
            <a:ext cx="8401526" cy="1534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450215" algn="just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ru-RU" sz="2400" b="1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Цель: </a:t>
            </a:r>
            <a:r>
              <a:rPr lang="ru-RU" sz="2400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Воссоздать ракеты и запустить их на орбиту Земли.</a:t>
            </a:r>
            <a:endParaRPr lang="ru-RU" sz="1800" kern="100" dirty="0">
              <a:effectLst/>
              <a:latin typeface="PT Sans" panose="020B0503020203020204" pitchFamily="34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000" b="1" dirty="0"/>
          </a:p>
        </p:txBody>
      </p:sp>
      <p:sp>
        <p:nvSpPr>
          <p:cNvPr id="5" name="Text 2"/>
          <p:cNvSpPr/>
          <p:nvPr/>
        </p:nvSpPr>
        <p:spPr>
          <a:xfrm>
            <a:off x="761047" y="3255666"/>
            <a:ext cx="7468553" cy="4440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F9BE6-A7F3-68DE-C68A-FDA5FB384F22}"/>
              </a:ext>
            </a:extLst>
          </p:cNvPr>
          <p:cNvSpPr txBox="1"/>
          <p:nvPr/>
        </p:nvSpPr>
        <p:spPr>
          <a:xfrm>
            <a:off x="761046" y="2180667"/>
            <a:ext cx="8097203" cy="5050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ru-RU" sz="2400" b="1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Задачи проекта:</a:t>
            </a:r>
            <a:endParaRPr lang="ru-RU" sz="2400" kern="100" dirty="0">
              <a:effectLst/>
              <a:latin typeface="PT Sans" panose="020B0503020203020204" pitchFamily="34" charset="-52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ru-RU" sz="2400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Изучить информацию о космических кораблях «Союз-19» и «Аполлон»</a:t>
            </a:r>
          </a:p>
          <a:p>
            <a:pPr marL="342900" lvl="0" indent="-342900" algn="just">
              <a:lnSpc>
                <a:spcPct val="107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ru-RU" sz="2400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Определить математическую модель полётов космических аппаратов  </a:t>
            </a:r>
          </a:p>
          <a:p>
            <a:pPr marL="342900" lvl="0" indent="-342900" algn="just">
              <a:lnSpc>
                <a:spcPct val="107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ru-RU" sz="2400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Воссоздать полёты космических кораблей «Сою</a:t>
            </a:r>
            <a:r>
              <a:rPr lang="ru-RU" sz="2400" kern="100" dirty="0"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з</a:t>
            </a:r>
            <a:r>
              <a:rPr lang="ru-RU" sz="2400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-19» и «Аполлон»</a:t>
            </a:r>
          </a:p>
          <a:p>
            <a:pPr marL="342900" lvl="0" indent="-342900" algn="just">
              <a:lnSpc>
                <a:spcPct val="107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ru-RU" sz="2400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Сравнить траекторию полётов ракет </a:t>
            </a:r>
          </a:p>
          <a:p>
            <a:pPr marL="342900" lvl="0" indent="-342900" algn="just">
              <a:lnSpc>
                <a:spcPct val="107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ru-RU" sz="2400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Сравнить математическую модель и симуляцию </a:t>
            </a:r>
          </a:p>
          <a:p>
            <a:pPr marL="342900" lvl="0" indent="-342900" algn="just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  <a:buFont typeface="+mj-lt"/>
              <a:buAutoNum type="arabicPeriod"/>
            </a:pPr>
            <a:r>
              <a:rPr lang="ru-RU" sz="2400" kern="100" dirty="0">
                <a:effectLst/>
                <a:latin typeface="PT Sans" panose="020B0503020203020204" pitchFamily="34" charset="-52"/>
                <a:ea typeface="Calibri" panose="020F0502020204030204" pitchFamily="34" charset="0"/>
                <a:cs typeface="Times New Roman" panose="02020603050405020304" pitchFamily="18" charset="0"/>
              </a:rPr>
              <a:t>Составить отчёт о проделанной работе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03104" y="303224"/>
            <a:ext cx="754552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4400" dirty="0">
                <a:solidFill>
                  <a:srgbClr val="00002E"/>
                </a:solidFill>
                <a:latin typeface="Nunito Semi Bold" pitchFamily="34" charset="0"/>
              </a:rPr>
              <a:t>Ракета-носитель «СОЮЗ-У» </a:t>
            </a:r>
            <a:endParaRPr lang="en-US" sz="440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85BA30A7-3ED7-4B87-AB81-3F6897AF1960}"/>
              </a:ext>
            </a:extLst>
          </p:cNvPr>
          <p:cNvSpPr/>
          <p:nvPr/>
        </p:nvSpPr>
        <p:spPr>
          <a:xfrm>
            <a:off x="12761406" y="7611251"/>
            <a:ext cx="1868993" cy="618349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31446A-7AA3-DFDF-EC94-BD2CF1FE0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75" y="1190625"/>
            <a:ext cx="3175121" cy="6897676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96C885AB-287D-0130-407D-662D62C6A5F5}"/>
              </a:ext>
            </a:extLst>
          </p:cNvPr>
          <p:cNvSpPr/>
          <p:nvPr/>
        </p:nvSpPr>
        <p:spPr>
          <a:xfrm>
            <a:off x="6046654" y="7228764"/>
            <a:ext cx="754552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4400" dirty="0">
                <a:solidFill>
                  <a:srgbClr val="00002E"/>
                </a:solidFill>
                <a:latin typeface="Nunito Semi Bold" pitchFamily="34" charset="0"/>
              </a:rPr>
              <a:t>Ракета-носитель «САТУРН-1Б» </a:t>
            </a:r>
            <a:endParaRPr lang="en-US" sz="44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CD0E53C-3932-0F3B-D7C7-AC09F8BBFF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621" y="-154657"/>
            <a:ext cx="9573837" cy="738342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E0DBBF5-EAB2-4C47-894D-925EF31528C0}"/>
              </a:ext>
            </a:extLst>
          </p:cNvPr>
          <p:cNvSpPr/>
          <p:nvPr/>
        </p:nvSpPr>
        <p:spPr>
          <a:xfrm>
            <a:off x="12704323" y="7525582"/>
            <a:ext cx="1926078" cy="704017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43FB341-DA57-400A-8EBC-F00B2F2705B9}"/>
              </a:ext>
            </a:extLst>
          </p:cNvPr>
          <p:cNvSpPr/>
          <p:nvPr/>
        </p:nvSpPr>
        <p:spPr>
          <a:xfrm>
            <a:off x="76200" y="1199597"/>
            <a:ext cx="150494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ru-RU" sz="4400" dirty="0">
                <a:solidFill>
                  <a:srgbClr val="00002E"/>
                </a:solidFill>
                <a:latin typeface="Nunito Semi Bold" pitchFamily="34" charset="0"/>
              </a:rPr>
              <a:t>Физическая и математическая модель</a:t>
            </a:r>
            <a:endParaRPr lang="en-US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3DF40C5-EC2D-C0ED-B5CD-935157D4DD7D}"/>
                  </a:ext>
                </a:extLst>
              </p:cNvPr>
              <p:cNvSpPr txBox="1"/>
              <p:nvPr/>
            </p:nvSpPr>
            <p:spPr>
              <a:xfrm>
                <a:off x="285749" y="2116265"/>
                <a:ext cx="7315200" cy="17715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 algn="ctr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Основное уравнение динамики:</a:t>
                </a:r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 algn="ctr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𝑚</m:t>
                      </m:r>
                      <m:acc>
                        <m:accPr>
                          <m:chr m:val="⃗"/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ru-RU" sz="24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</m:acc>
                      <m:r>
                        <a:rPr lang="ru-RU" sz="2400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ru-RU" sz="24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ru-RU" sz="2400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ru-RU" sz="240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p>
                        <m:e>
                          <m:acc>
                            <m:accPr>
                              <m:chr m:val="⃗"/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400" i="1" kern="100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ru-RU" sz="2400" i="1" kern="100" smtClean="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acc>
                        </m:e>
                      </m:nary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3DF40C5-EC2D-C0ED-B5CD-935157D4DD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749" y="2116265"/>
                <a:ext cx="7315200" cy="1771511"/>
              </a:xfrm>
              <a:prstGeom prst="rect">
                <a:avLst/>
              </a:prstGeom>
              <a:blipFill>
                <a:blip r:embed="rId3"/>
                <a:stretch>
                  <a:fillRect t="-27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4246D4A-728C-593A-B684-FEC1292AF365}"/>
                  </a:ext>
                </a:extLst>
              </p:cNvPr>
              <p:cNvSpPr txBox="1"/>
              <p:nvPr/>
            </p:nvSpPr>
            <p:spPr>
              <a:xfrm>
                <a:off x="285749" y="4114800"/>
                <a:ext cx="7562850" cy="13993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 algn="ctr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С учётом действующих на ракету сил уравнение примет вид:</a:t>
                </a:r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⃗"/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acc>
                      <m:r>
                        <a:rPr lang="ru-RU" sz="2400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⃗"/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ru-RU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acc>
                      <m:r>
                        <a:rPr lang="ru-RU" sz="240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ru-RU" sz="2400" i="1">
                          <a:latin typeface="Cambria Math" panose="02040503050406030204" pitchFamily="18" charset="0"/>
                        </a:rPr>
                        <m:t>𝑚</m:t>
                      </m:r>
                      <m:acc>
                        <m:accPr>
                          <m:chr m:val="⃗"/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24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acc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4246D4A-728C-593A-B684-FEC1292AF3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5749" y="4114800"/>
                <a:ext cx="7562850" cy="1399357"/>
              </a:xfrm>
              <a:prstGeom prst="rect">
                <a:avLst/>
              </a:prstGeom>
              <a:blipFill>
                <a:blip r:embed="rId4"/>
                <a:stretch>
                  <a:fillRect t="-347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CD16FB6-93BE-646C-8FBA-B2E26DAF172A}"/>
                  </a:ext>
                </a:extLst>
              </p:cNvPr>
              <p:cNvSpPr txBox="1"/>
              <p:nvPr/>
            </p:nvSpPr>
            <p:spPr>
              <a:xfrm>
                <a:off x="657225" y="5990803"/>
                <a:ext cx="7562850" cy="15347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Разделим обе части уравнения на </a:t>
                </a:r>
                <a:r>
                  <a:rPr lang="en-US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</a:t>
                </a: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</m:acc>
                      <m:r>
                        <a:rPr lang="en-US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⃗"/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</m:acc>
                        </m:num>
                        <m:den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acc>
                        <m:accPr>
                          <m:chr m:val="⃗"/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𝑔</m:t>
                          </m:r>
                        </m:e>
                      </m:acc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CD16FB6-93BE-646C-8FBA-B2E26DAF17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225" y="5990803"/>
                <a:ext cx="7562850" cy="1534779"/>
              </a:xfrm>
              <a:prstGeom prst="rect">
                <a:avLst/>
              </a:prstGeom>
              <a:blipFill>
                <a:blip r:embed="rId5"/>
                <a:stretch>
                  <a:fillRect t="-31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B2BF66-0BA6-6695-C111-E9F1F85C64A2}"/>
                  </a:ext>
                </a:extLst>
              </p:cNvPr>
              <p:cNvSpPr txBox="1"/>
              <p:nvPr/>
            </p:nvSpPr>
            <p:spPr>
              <a:xfrm>
                <a:off x="7038975" y="2185744"/>
                <a:ext cx="6934200" cy="16469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У</a:t>
                </a: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равнение расхода массы примет вид с учетом </a:t>
                </a:r>
                <a14:m>
                  <m:oMath xmlns:m="http://schemas.openxmlformats.org/officeDocument/2006/math">
                    <m:r>
                      <a:rPr lang="en-US" sz="24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sz="2400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ru-RU" sz="24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𝑀</m:t>
                        </m:r>
                      </m:num>
                      <m:den>
                        <m:r>
                          <a:rPr lang="en-US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𝑇</m:t>
                        </m:r>
                      </m:den>
                    </m:f>
                  </m:oMath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𝑚</m:t>
                      </m:r>
                      <m:d>
                        <m:d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sz="24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US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𝑘𝑡</m:t>
                      </m:r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5B2BF66-0BA6-6695-C111-E9F1F85C64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8975" y="2185744"/>
                <a:ext cx="6934200" cy="1646926"/>
              </a:xfrm>
              <a:prstGeom prst="rect">
                <a:avLst/>
              </a:prstGeom>
              <a:blipFill>
                <a:blip r:embed="rId6"/>
                <a:stretch>
                  <a:fillRect t="-2963" r="-131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9931BF-3EB7-D77B-876E-8FA0AAEAE993}"/>
                  </a:ext>
                </a:extLst>
              </p:cNvPr>
              <p:cNvSpPr txBox="1"/>
              <p:nvPr/>
            </p:nvSpPr>
            <p:spPr>
              <a:xfrm>
                <a:off x="7191375" y="4114800"/>
                <a:ext cx="9448800" cy="16019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Подставим это уравнение в уравнение динамики:</a:t>
                </a:r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</m:acc>
                      <m:r>
                        <a:rPr lang="en-US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⃗"/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</m:acc>
                        </m:num>
                        <m:den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𝑘𝑡</m:t>
                          </m:r>
                        </m:den>
                      </m:f>
                      <m:r>
                        <a:rPr lang="en-US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acc>
                        <m:accPr>
                          <m:chr m:val="⃗"/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accPr>
                        <m:e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𝑔</m:t>
                          </m:r>
                        </m:e>
                      </m:acc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9931BF-3EB7-D77B-876E-8FA0AAEAE9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1375" y="4114800"/>
                <a:ext cx="9448800" cy="1601913"/>
              </a:xfrm>
              <a:prstGeom prst="rect">
                <a:avLst/>
              </a:prstGeom>
              <a:blipFill>
                <a:blip r:embed="rId7"/>
                <a:stretch>
                  <a:fillRect t="-304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61808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9B55C-8AC7-5165-4DCA-6D3831416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8602A25-EE33-E1F0-C600-468947CAFB0A}"/>
              </a:ext>
            </a:extLst>
          </p:cNvPr>
          <p:cNvSpPr/>
          <p:nvPr/>
        </p:nvSpPr>
        <p:spPr>
          <a:xfrm>
            <a:off x="12704323" y="7525582"/>
            <a:ext cx="1926078" cy="704017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D13C15E-626F-AF79-7037-7C1CA865C7B3}"/>
                  </a:ext>
                </a:extLst>
              </p:cNvPr>
              <p:cNvSpPr txBox="1"/>
              <p:nvPr/>
            </p:nvSpPr>
            <p:spPr>
              <a:xfrm>
                <a:off x="8529637" y="600617"/>
                <a:ext cx="6024563" cy="68508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Для первого этапа полёта:</a:t>
                </a:r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min</m:t>
                                  </m:r>
                                </m:sub>
                              </m:s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𝜎</m:t>
                              </m:r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</m:d>
                          <m:func>
                            <m:func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ru-RU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ru-RU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min</m:t>
                                  </m:r>
                                </m:sub>
                              </m:s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𝜎</m:t>
                              </m:r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e>
                          </m:d>
                          <m:func>
                            <m:func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ru-RU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ru-RU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𝑔</m:t>
                      </m:r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Для второго и третьего этапов полёта:</a:t>
                </a:r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func>
                            <m:func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ru-RU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ru-RU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func>
                            <m:func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ru-RU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ru-RU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𝑔</m:t>
                      </m:r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sub>
                      </m:sSub>
                      <m:r>
                        <a:rPr lang="ru-RU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func>
                            <m:func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ru-RU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en-US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sub>
                      </m:sSub>
                      <m:r>
                        <a:rPr lang="ru-RU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func>
                            <m:func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en-US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ru-RU" sz="2400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2400" i="1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US" sz="2400" kern="100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ru-RU" sz="2400" i="1" kern="100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𝑔</m:t>
                      </m:r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D13C15E-626F-AF79-7037-7C1CA865C7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29637" y="600617"/>
                <a:ext cx="6024563" cy="6850850"/>
              </a:xfrm>
              <a:prstGeom prst="rect">
                <a:avLst/>
              </a:prstGeom>
              <a:blipFill>
                <a:blip r:embed="rId3"/>
                <a:stretch>
                  <a:fillRect t="-71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3088A86-E983-2757-91E3-D552F5F5E02E}"/>
                  </a:ext>
                </a:extLst>
              </p:cNvPr>
              <p:cNvSpPr txBox="1"/>
              <p:nvPr/>
            </p:nvSpPr>
            <p:spPr>
              <a:xfrm>
                <a:off x="228599" y="4201137"/>
                <a:ext cx="10467975" cy="10878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линейный закон изменения угла наклона ракеты:</a:t>
                </a:r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𝛼</m:t>
                      </m:r>
                      <m:d>
                        <m:d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ru-RU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𝛼</m:t>
                      </m:r>
                      <m:r>
                        <a:rPr lang="ru-RU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𝛽</m:t>
                      </m:r>
                      <m:r>
                        <a:rPr lang="ru-RU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𝑡</m:t>
                      </m:r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3088A86-E983-2757-91E3-D552F5F5E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599" y="4201137"/>
                <a:ext cx="10467975" cy="1087862"/>
              </a:xfrm>
              <a:prstGeom prst="rect">
                <a:avLst/>
              </a:prstGeom>
              <a:blipFill>
                <a:blip r:embed="rId4"/>
                <a:stretch>
                  <a:fillRect t="-446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D3072C-19B8-E5E5-E950-6C7F82FBD064}"/>
                  </a:ext>
                </a:extLst>
              </p:cNvPr>
              <p:cNvSpPr txBox="1"/>
              <p:nvPr/>
            </p:nvSpPr>
            <p:spPr>
              <a:xfrm>
                <a:off x="342900" y="600617"/>
                <a:ext cx="7315200" cy="25793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 algn="just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К</a:t>
                </a: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оэффициент возрастания тяги</a:t>
                </a:r>
                <a:r>
                  <a:rPr lang="ru-RU" sz="2400" kern="1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:</a:t>
                </a:r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en-US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  <m:r>
                                <a:rPr lang="en-US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ru-RU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US" sz="2400" kern="100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min</m:t>
                              </m:r>
                            </m:sub>
                          </m:sSub>
                        </m:num>
                        <m:den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den>
                      </m:f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:r>
                  <a:rPr lang="ru-RU" sz="2400" kern="1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Уравнение тяги:</a:t>
                </a:r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indent="450215">
                  <a:lnSpc>
                    <a:spcPct val="107000"/>
                  </a:lnSpc>
                  <a:spcBef>
                    <a:spcPts val="1200"/>
                  </a:spcBef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ru-RU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2400" i="1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24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m:rPr>
                              <m:sty m:val="p"/>
                            </m:rPr>
                            <a:rPr lang="en-US" sz="2400" kern="10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min</m:t>
                          </m:r>
                        </m:sub>
                      </m:sSub>
                      <m:r>
                        <a:rPr lang="en-US" sz="2400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𝜎</m:t>
                      </m:r>
                      <m:r>
                        <a:rPr lang="en-US" sz="2400" i="1" kern="10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𝑡</m:t>
                      </m:r>
                    </m:oMath>
                  </m:oMathPara>
                </a14:m>
                <a:endParaRPr lang="ru-RU" sz="2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ED3072C-19B8-E5E5-E950-6C7F82FBD0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00" y="600617"/>
                <a:ext cx="7315200" cy="2579360"/>
              </a:xfrm>
              <a:prstGeom prst="rect">
                <a:avLst/>
              </a:prstGeom>
              <a:blipFill>
                <a:blip r:embed="rId5"/>
                <a:stretch>
                  <a:fillRect t="-189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5087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6EE7B07-81E4-4199-AC82-B2012D07F522}"/>
              </a:ext>
            </a:extLst>
          </p:cNvPr>
          <p:cNvSpPr/>
          <p:nvPr/>
        </p:nvSpPr>
        <p:spPr>
          <a:xfrm>
            <a:off x="451245" y="697123"/>
            <a:ext cx="94564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F19AA81-78F2-4AA7-93B2-481B46763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022" y="1344279"/>
            <a:ext cx="2074619" cy="36138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 0">
            <a:extLst>
              <a:ext uri="{FF2B5EF4-FFF2-40B4-BE49-F238E27FC236}">
                <a16:creationId xmlns:a16="http://schemas.microsoft.com/office/drawing/2014/main" id="{8DBC2C9A-1831-4B46-8823-6F32838B35B7}"/>
              </a:ext>
            </a:extLst>
          </p:cNvPr>
          <p:cNvSpPr/>
          <p:nvPr/>
        </p:nvSpPr>
        <p:spPr>
          <a:xfrm>
            <a:off x="1473581" y="268935"/>
            <a:ext cx="1168323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3600" b="1" dirty="0">
                <a:solidFill>
                  <a:srgbClr val="00002E"/>
                </a:solidFill>
                <a:latin typeface="Nunito Semi Bold" pitchFamily="34" charset="0"/>
              </a:rPr>
              <a:t>СИМУЛЯЦИЯ ПОЛЁТОВ В </a:t>
            </a:r>
            <a:r>
              <a:rPr lang="en-US" sz="3600" b="1" dirty="0">
                <a:solidFill>
                  <a:srgbClr val="00002E"/>
                </a:solidFill>
                <a:latin typeface="Nunito Semi Bold" pitchFamily="34" charset="0"/>
              </a:rPr>
              <a:t>KERBAL SPACE PROGRAM</a:t>
            </a:r>
            <a:endParaRPr lang="en-US" sz="3600" b="1" dirty="0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A3195CFB-455A-4F89-850E-A63DBBE4C085}"/>
              </a:ext>
            </a:extLst>
          </p:cNvPr>
          <p:cNvSpPr/>
          <p:nvPr/>
        </p:nvSpPr>
        <p:spPr>
          <a:xfrm>
            <a:off x="3653969" y="1154405"/>
            <a:ext cx="7688482" cy="466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sz="3200" b="1" dirty="0">
                <a:latin typeface="PT Sans" panose="020B0503020203020204" pitchFamily="34" charset="-52"/>
              </a:rPr>
              <a:t>Основные компоненты ракеты «Союз-19»</a:t>
            </a:r>
            <a:endParaRPr lang="en-US" sz="3200" b="1" dirty="0">
              <a:latin typeface="PT Sans" panose="020B0503020203020204" pitchFamily="34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1A6947-C2BA-4DC3-BDA8-C22B85266415}"/>
              </a:ext>
            </a:extLst>
          </p:cNvPr>
          <p:cNvSpPr txBox="1"/>
          <p:nvPr/>
        </p:nvSpPr>
        <p:spPr>
          <a:xfrm>
            <a:off x="3298822" y="1879279"/>
            <a:ext cx="10976431" cy="260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ru-RU" sz="2800" dirty="0">
                <a:latin typeface="PT Sans" panose="020B0503020203020204" pitchFamily="34" charset="-52"/>
              </a:rPr>
              <a:t>Первая ступень - ЖРД RK-7 “Медведь”</a:t>
            </a:r>
          </a:p>
          <a:p>
            <a:pPr algn="just">
              <a:lnSpc>
                <a:spcPts val="3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2800" dirty="0">
                <a:latin typeface="PT Sans" panose="020B0503020203020204" pitchFamily="34" charset="-52"/>
              </a:rPr>
              <a:t>ЖРД RK-7 «Медведь» — это мощный жидкостный ракетный двигатель, который обеспечивает большую тягу для первоначального подъема ракеты. "Медведь" идеально подходит для тяжелых ракет и первых ступеней, благодаря своей мощности и эффективности.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648A5F8-A5A9-402D-952A-F3D5BF9EEC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77" t="14510" r="13447" b="16336"/>
          <a:stretch/>
        </p:blipFill>
        <p:spPr>
          <a:xfrm>
            <a:off x="633717" y="5385847"/>
            <a:ext cx="2150924" cy="19551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D5222BC-AC13-47AB-A691-41823981759A}"/>
              </a:ext>
            </a:extLst>
          </p:cNvPr>
          <p:cNvSpPr txBox="1"/>
          <p:nvPr/>
        </p:nvSpPr>
        <p:spPr>
          <a:xfrm>
            <a:off x="3096369" y="5163115"/>
            <a:ext cx="11178884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ru-RU" sz="2800" dirty="0">
                <a:latin typeface="PT Sans" panose="020B0503020203020204" pitchFamily="34" charset="-52"/>
              </a:rPr>
              <a:t>Вторая Ступень и Третья ступень – ЖРД LV-909 «Терьер»</a:t>
            </a:r>
          </a:p>
          <a:p>
            <a:pPr algn="just"/>
            <a:r>
              <a:rPr lang="ru-RU" sz="2800" dirty="0">
                <a:latin typeface="PT Sans" panose="020B0503020203020204" pitchFamily="34" charset="-52"/>
              </a:rPr>
              <a:t>LV-909 «Терьер» - это жидкостный ракетный двигатель с управлением направления вектора тяги, позволяющим эффективное управление ракетой, когда он наиболее необходим: во время взлета, посадки и корректировки орбиты.</a:t>
            </a:r>
          </a:p>
        </p:txBody>
      </p:sp>
    </p:spTree>
    <p:extLst>
      <p:ext uri="{BB962C8B-B14F-4D97-AF65-F5344CB8AC3E}">
        <p14:creationId xmlns:p14="http://schemas.microsoft.com/office/powerpoint/2010/main" val="4175777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6EE7B07-81E4-4199-AC82-B2012D07F522}"/>
              </a:ext>
            </a:extLst>
          </p:cNvPr>
          <p:cNvSpPr/>
          <p:nvPr/>
        </p:nvSpPr>
        <p:spPr>
          <a:xfrm>
            <a:off x="451245" y="697123"/>
            <a:ext cx="94564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F9EBF340-F4C0-493D-9BCA-1BE85B58F300}"/>
              </a:ext>
            </a:extLst>
          </p:cNvPr>
          <p:cNvSpPr/>
          <p:nvPr/>
        </p:nvSpPr>
        <p:spPr>
          <a:xfrm>
            <a:off x="4134220" y="521059"/>
            <a:ext cx="5773454" cy="352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ru-RU" sz="3600" kern="100" dirty="0">
                <a:latin typeface="PT Sans" panose="020B0503020203020204" pitchFamily="34" charset="-52"/>
                <a:cs typeface="Times New Roman" panose="02020603050405020304" pitchFamily="18" charset="0"/>
              </a:rPr>
              <a:t>Фотография ракеты «Союз-19»</a:t>
            </a:r>
            <a:endParaRPr lang="en-US" sz="32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6AA558-4AD2-4960-8D1A-C544324DC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544" y="1305660"/>
            <a:ext cx="7515539" cy="622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221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96EE7B07-81E4-4199-AC82-B2012D07F522}"/>
              </a:ext>
            </a:extLst>
          </p:cNvPr>
          <p:cNvSpPr/>
          <p:nvPr/>
        </p:nvSpPr>
        <p:spPr>
          <a:xfrm>
            <a:off x="451245" y="697123"/>
            <a:ext cx="945642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4BF8B0-1F6B-40B3-A2A4-C4565ABA955F}"/>
              </a:ext>
            </a:extLst>
          </p:cNvPr>
          <p:cNvSpPr/>
          <p:nvPr/>
        </p:nvSpPr>
        <p:spPr>
          <a:xfrm>
            <a:off x="12851842" y="7666892"/>
            <a:ext cx="1778558" cy="483934"/>
          </a:xfrm>
          <a:prstGeom prst="rect">
            <a:avLst/>
          </a:prstGeom>
          <a:solidFill>
            <a:srgbClr val="F1F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A3195CFB-455A-4F89-850E-A63DBBE4C085}"/>
              </a:ext>
            </a:extLst>
          </p:cNvPr>
          <p:cNvSpPr/>
          <p:nvPr/>
        </p:nvSpPr>
        <p:spPr>
          <a:xfrm>
            <a:off x="3038986" y="603141"/>
            <a:ext cx="8552428" cy="466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sz="3600" b="1" dirty="0">
                <a:latin typeface="PT Sans" panose="020B0503020203020204" pitchFamily="34" charset="-52"/>
              </a:rPr>
              <a:t>Основные компоненты ракеты «Аполлон»</a:t>
            </a:r>
            <a:endParaRPr lang="en-US" sz="3600" b="1" dirty="0">
              <a:latin typeface="PT Sans" panose="020B0503020203020204" pitchFamily="34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1A6947-C2BA-4DC3-BDA8-C22B85266415}"/>
              </a:ext>
            </a:extLst>
          </p:cNvPr>
          <p:cNvSpPr txBox="1"/>
          <p:nvPr/>
        </p:nvSpPr>
        <p:spPr>
          <a:xfrm>
            <a:off x="3298822" y="1495122"/>
            <a:ext cx="10976431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ru-RU" sz="3200" dirty="0">
                <a:latin typeface="PT Sans" panose="020B0503020203020204" pitchFamily="34" charset="-52"/>
              </a:rPr>
              <a:t>Первая ступень - ЖРД RE-I5 «Шкипер»</a:t>
            </a:r>
            <a:endParaRPr lang="en-US" sz="3200" dirty="0">
              <a:latin typeface="PT Sans" panose="020B0503020203020204" pitchFamily="34" charset="-52"/>
            </a:endParaRPr>
          </a:p>
          <a:p>
            <a:pPr algn="just">
              <a:spcAft>
                <a:spcPts val="600"/>
              </a:spcAft>
            </a:pPr>
            <a:r>
              <a:rPr lang="ru-RU" sz="3200" dirty="0">
                <a:latin typeface="PT Sans" panose="020B0503020203020204" pitchFamily="34" charset="-52"/>
              </a:rPr>
              <a:t>RE-I5 «Шкипер» — это жидкостный ракетный двигатель большого диаметра, который обычно используется для создания тяги ракет среднего размера и средних ступеней.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5222BC-AC13-47AB-A691-41823981759A}"/>
              </a:ext>
            </a:extLst>
          </p:cNvPr>
          <p:cNvSpPr txBox="1"/>
          <p:nvPr/>
        </p:nvSpPr>
        <p:spPr>
          <a:xfrm>
            <a:off x="3221001" y="4595312"/>
            <a:ext cx="11178884" cy="263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ru-RU" sz="3200" dirty="0">
                <a:latin typeface="PT Sans" panose="020B0503020203020204" pitchFamily="34" charset="-52"/>
              </a:rPr>
              <a:t>Вторая ступень - ЖРД </a:t>
            </a:r>
            <a:r>
              <a:rPr lang="ru-RU" sz="3200" dirty="0" err="1">
                <a:latin typeface="PT Sans" panose="020B0503020203020204" pitchFamily="34" charset="-52"/>
              </a:rPr>
              <a:t>Кербодайн</a:t>
            </a:r>
            <a:r>
              <a:rPr lang="ru-RU" sz="3200" dirty="0">
                <a:latin typeface="PT Sans" panose="020B0503020203020204" pitchFamily="34" charset="-52"/>
              </a:rPr>
              <a:t> KR-2L+ «Носорог»</a:t>
            </a:r>
          </a:p>
          <a:p>
            <a:pPr algn="just">
              <a:spcAft>
                <a:spcPts val="600"/>
              </a:spcAft>
            </a:pPr>
            <a:r>
              <a:rPr lang="ru-RU" sz="3200" dirty="0" err="1">
                <a:latin typeface="PT Sans" panose="020B0503020203020204" pitchFamily="34" charset="-52"/>
              </a:rPr>
              <a:t>Кербодайн</a:t>
            </a:r>
            <a:r>
              <a:rPr lang="ru-RU" sz="3200" dirty="0">
                <a:latin typeface="PT Sans" panose="020B0503020203020204" pitchFamily="34" charset="-52"/>
              </a:rPr>
              <a:t> KR-2L+ «Носорог» - то огромный жидкостный ракетный двигатель, который имеет большой удельный импульс сравнимый с тягой. У этого двигателя - вторая по величине тяга из всех доступных двигателей.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E6F7F4-348D-43CC-97B5-A96F27107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154" y="1070125"/>
            <a:ext cx="2390215" cy="30988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080E3F2-B3BF-4F3E-9550-0B408B5AE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154" y="4595312"/>
            <a:ext cx="2276475" cy="25717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93124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882</Words>
  <Application>Microsoft Office PowerPoint</Application>
  <PresentationFormat>Произвольный</PresentationFormat>
  <Paragraphs>223</Paragraphs>
  <Slides>23</Slides>
  <Notes>23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31" baseType="lpstr">
      <vt:lpstr>Calibri</vt:lpstr>
      <vt:lpstr>Arial</vt:lpstr>
      <vt:lpstr>Nunito Semi Bold</vt:lpstr>
      <vt:lpstr>PT Sans</vt:lpstr>
      <vt:lpstr>DengXian</vt:lpstr>
      <vt:lpstr>Times New Roman</vt:lpstr>
      <vt:lpstr>Cambria Math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Роман Пронякин</cp:lastModifiedBy>
  <cp:revision>41</cp:revision>
  <dcterms:created xsi:type="dcterms:W3CDTF">2024-12-14T14:17:48Z</dcterms:created>
  <dcterms:modified xsi:type="dcterms:W3CDTF">2024-12-23T05:23:08Z</dcterms:modified>
</cp:coreProperties>
</file>